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Měření hluku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Mačkání petlahve</c:v>
                </c:pt>
                <c:pt idx="1">
                  <c:v>Akustická kytara</c:v>
                </c:pt>
                <c:pt idx="2">
                  <c:v>Hlas</c:v>
                </c:pt>
                <c:pt idx="3">
                  <c:v>Lusknutí</c:v>
                </c:pt>
                <c:pt idx="4">
                  <c:v>Tlesknutí</c:v>
                </c:pt>
                <c:pt idx="5">
                  <c:v>Píšťalka</c:v>
                </c:pt>
                <c:pt idx="6">
                  <c:v>Vysavač</c:v>
                </c:pt>
                <c:pt idx="7">
                  <c:v>Bicí</c:v>
                </c:pt>
                <c:pt idx="8">
                  <c:v>Flétna</c:v>
                </c:pt>
                <c:pt idx="9">
                  <c:v>Psí štěknutí</c:v>
                </c:pt>
                <c:pt idx="10">
                  <c:v>domácnost</c:v>
                </c:pt>
              </c:strCache>
            </c:strRef>
          </c:cat>
          <c:val>
            <c:numRef>
              <c:f>List1!$B$2:$B$12</c:f>
              <c:numCache>
                <c:formatCode>General</c:formatCode>
                <c:ptCount val="11"/>
                <c:pt idx="0">
                  <c:v>97.3</c:v>
                </c:pt>
                <c:pt idx="1">
                  <c:v>86.5</c:v>
                </c:pt>
                <c:pt idx="2">
                  <c:v>73.7</c:v>
                </c:pt>
                <c:pt idx="3">
                  <c:v>68.400000000000006</c:v>
                </c:pt>
                <c:pt idx="4">
                  <c:v>89.8</c:v>
                </c:pt>
                <c:pt idx="5">
                  <c:v>105.5</c:v>
                </c:pt>
                <c:pt idx="6">
                  <c:v>86.8</c:v>
                </c:pt>
                <c:pt idx="7">
                  <c:v>103.6</c:v>
                </c:pt>
                <c:pt idx="8">
                  <c:v>87.8</c:v>
                </c:pt>
                <c:pt idx="9">
                  <c:v>106.5</c:v>
                </c:pt>
                <c:pt idx="10">
                  <c:v>36.700000000000003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72-4E78-9D46-57D2E7DF818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Sloupec2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Mačkání petlahve</c:v>
                </c:pt>
                <c:pt idx="1">
                  <c:v>Akustická kytara</c:v>
                </c:pt>
                <c:pt idx="2">
                  <c:v>Hlas</c:v>
                </c:pt>
                <c:pt idx="3">
                  <c:v>Lusknutí</c:v>
                </c:pt>
                <c:pt idx="4">
                  <c:v>Tlesknutí</c:v>
                </c:pt>
                <c:pt idx="5">
                  <c:v>Píšťalka</c:v>
                </c:pt>
                <c:pt idx="6">
                  <c:v>Vysavač</c:v>
                </c:pt>
                <c:pt idx="7">
                  <c:v>Bicí</c:v>
                </c:pt>
                <c:pt idx="8">
                  <c:v>Flétna</c:v>
                </c:pt>
                <c:pt idx="9">
                  <c:v>Psí štěknutí</c:v>
                </c:pt>
                <c:pt idx="10">
                  <c:v>domácnost</c:v>
                </c:pt>
              </c:strCache>
            </c:strRef>
          </c:cat>
          <c:val>
            <c:numRef>
              <c:f>List1!$C$2:$C$12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6C72-4E78-9D46-57D2E7DF818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Sloec3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Mačkání petlahve</c:v>
                </c:pt>
                <c:pt idx="1">
                  <c:v>Akustická kytara</c:v>
                </c:pt>
                <c:pt idx="2">
                  <c:v>Hlas</c:v>
                </c:pt>
                <c:pt idx="3">
                  <c:v>Lusknutí</c:v>
                </c:pt>
                <c:pt idx="4">
                  <c:v>Tlesknutí</c:v>
                </c:pt>
                <c:pt idx="5">
                  <c:v>Píšťalka</c:v>
                </c:pt>
                <c:pt idx="6">
                  <c:v>Vysavač</c:v>
                </c:pt>
                <c:pt idx="7">
                  <c:v>Bicí</c:v>
                </c:pt>
                <c:pt idx="8">
                  <c:v>Flétna</c:v>
                </c:pt>
                <c:pt idx="9">
                  <c:v>Psí štěknutí</c:v>
                </c:pt>
                <c:pt idx="10">
                  <c:v>domácnost</c:v>
                </c:pt>
              </c:strCache>
            </c:strRef>
          </c:cat>
          <c:val>
            <c:numRef>
              <c:f>List1!$D$2:$D$12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2-6C72-4E78-9D46-57D2E7DF81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40903672"/>
        <c:axId val="512107696"/>
      </c:barChart>
      <c:catAx>
        <c:axId val="540903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Názvy zvuků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2107696"/>
        <c:crosses val="autoZero"/>
        <c:auto val="1"/>
        <c:lblAlgn val="ctr"/>
        <c:lblOffset val="100"/>
        <c:noMultiLvlLbl val="0"/>
      </c:catAx>
      <c:valAx>
        <c:axId val="51210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Stupnice decibelů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0903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5709A-DE20-4355-82D4-43C1CE210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642CF5-9791-4366-A57E-4530D73CE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3909A4-E423-49C8-9CC2-0FB42862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3CCB7-9CFD-407C-9058-E50BD2E0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3E51FF-2CC7-480C-8F26-4EEE0817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77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ADB3D-E245-4350-B795-98DE3A6C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714C34-312B-4A05-936C-FCF018E94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AD03BF-03F4-4F83-B188-D90E4460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92D0E3-3AF6-45D2-B713-9DAC440B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CA7585-F595-4B9E-A420-0C23E80D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13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FAF578-A2CD-4A83-9D28-5FAD56B56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FB35FF-46EB-4135-876B-77414A882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0BE763-7D37-4EF4-8186-1B2DA1B3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EC536-B505-42F3-9B9B-CA1D5CA12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01638D-ED11-4E7F-9917-F79C61AFA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54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0DD62-23D5-4051-B1B5-478EBC7AA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7916C-9075-4A2E-82C2-5A5FCA0D8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F018C2-2F0B-4B63-808E-C20B2F94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570AF4-23F9-4DF8-B679-E73967FD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06F13-BDC3-4745-B2E6-7ECC42BC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88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B084F-2717-4E38-A076-4946AA045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BAE531-CE5B-46E1-924C-42B3896A0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9FD446-7187-4322-8CE5-A6FAA1F4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C20F3B-3B3F-48A0-8840-72904312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5F2D1-06EE-4360-B66C-D0A59F9E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79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868B9-9544-4D71-A15A-F5258340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0840D-8C01-4A75-99A1-FB5BD1CAD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DE9A66-E5DD-4C7E-961C-1226AFFEF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14A827-A082-4458-915B-2123C9AD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4A567A-2013-4C38-918C-7F3543472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B5D39B-2687-4310-AF77-AB119F42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47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74F54-5209-4AAA-AAFB-C94B77785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65A782-B0A1-46D8-95DF-A1BD64989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E73D4E-8ABD-4BDF-B427-DA67E473E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AA8E2D-FB35-4C8E-B8EF-2E54CF5BC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58F276-7860-4733-B138-42164E22B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D7EF36-1C02-4D1E-92FD-F2F9610D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563E81-ECBB-46AE-AAAB-0FC89A78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15E6DC-268D-4BA8-8B09-BC4EB97D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8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36393-80A4-41D8-925E-40A389D1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3F3A43-5CA2-41D4-95AB-10E4B284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F115C3-5F80-458F-8522-5D63B91B9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58CAC6-8744-4191-A1FB-82ACF958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2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73B8F7-97A1-4DE1-96AB-73B4682B9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D397AE-156D-4B3B-ADFD-0F9347BF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1ED916-FC9A-4622-94B4-97FBCBDF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03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2D13E-D219-4B9A-B52D-D31078AE6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8FC9E-7A00-40B4-922D-B5D4D24A3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5A5241-ABFE-4740-B904-447B2096B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84EA14-849F-493F-844C-7AFE3F24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93CCE3-6ABC-4B40-91C6-99D1007A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1783C7-4311-48F2-A1F8-1278719F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9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4833B-6A24-49BB-BB8B-CA3998070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B9B44B-34B7-4DB4-A4FE-1457CB264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856532-8B5F-44C7-984B-D74E7216C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A92281-EF43-4125-B4EB-9C9B5154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C67B1C-6019-4BB5-AC72-9B431FEEA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0F4202-08C7-4461-8863-CF0987641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4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05C411-8503-4048-8883-BC67B3BB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77BE55-42FF-4864-91F0-4E7A9D0B3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3EA088-95AE-4043-BF34-08C995DAB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A487-73A1-4A84-9D6D-F68A4892AD5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F472A9-3C6F-4C44-82EE-55BBA47CF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DCC162-8EA9-47F7-AC5D-E54275825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EA7ED-3462-4435-AD90-6ECA9C544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9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Image result for zvuk">
            <a:extLst>
              <a:ext uri="{FF2B5EF4-FFF2-40B4-BE49-F238E27FC236}">
                <a16:creationId xmlns:a16="http://schemas.microsoft.com/office/drawing/2014/main" id="{32F80438-1C77-4262-89B3-DBF5CB416B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4" r="-2" b="2180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50F30D-A840-460F-AF8B-E6B264FD8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cs-CZ" sz="4000"/>
              <a:t>Zvuk z hlediska hlučnosti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A0E81A-1A38-4784-8A88-695AF9914D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cs-CZ" sz="2000"/>
              <a:t>Jan Procházka 2.L</a:t>
            </a:r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98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47BA0-8A25-427B-A9BB-E1A916464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/>
              <a:t>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D44BD-732C-4DDC-9C84-B8151384E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314808"/>
            <a:ext cx="6586489" cy="3909012"/>
          </a:xfrm>
        </p:spPr>
        <p:txBody>
          <a:bodyPr>
            <a:normAutofit/>
          </a:bodyPr>
          <a:lstStyle/>
          <a:p>
            <a:r>
              <a:rPr lang="cs-CZ" sz="1700" b="1" dirty="0"/>
              <a:t>Zvuk -  </a:t>
            </a:r>
            <a:r>
              <a:rPr lang="cs-CZ" sz="1700" dirty="0"/>
              <a:t>jedná se o mechanické vlnění, které je schopen člověk vnímat a také rozlišovat</a:t>
            </a:r>
          </a:p>
          <a:p>
            <a:r>
              <a:rPr lang="cs-CZ" sz="1700" b="1" dirty="0"/>
              <a:t>Akustika - </a:t>
            </a:r>
            <a:r>
              <a:rPr lang="cs-CZ" sz="1700" dirty="0"/>
              <a:t>studuje způsob vzniku a šíření zvuku, jeho odraz a pohlcování v různých materiálech</a:t>
            </a:r>
          </a:p>
          <a:p>
            <a:r>
              <a:rPr lang="cs-CZ" sz="1700" b="1" u="sng" dirty="0"/>
              <a:t>Vznik zvuku:</a:t>
            </a:r>
          </a:p>
          <a:p>
            <a:pPr marL="0" indent="0">
              <a:buNone/>
            </a:pPr>
            <a:r>
              <a:rPr lang="cs-CZ" sz="1700" dirty="0"/>
              <a:t>	-Úderem (např. hra na buben, klavír)</a:t>
            </a:r>
          </a:p>
          <a:p>
            <a:pPr marL="0" indent="0">
              <a:buNone/>
            </a:pPr>
            <a:r>
              <a:rPr lang="cs-CZ" sz="1700" dirty="0"/>
              <a:t>	-Drnkáním (např. hra na harfu)</a:t>
            </a:r>
          </a:p>
          <a:p>
            <a:pPr marL="0" indent="0">
              <a:buNone/>
            </a:pPr>
            <a:r>
              <a:rPr lang="cs-CZ" sz="1700" dirty="0"/>
              <a:t>	-Smýkáním (např. hra na housle)</a:t>
            </a:r>
          </a:p>
          <a:p>
            <a:pPr marL="0" indent="0">
              <a:buNone/>
            </a:pPr>
            <a:r>
              <a:rPr lang="cs-CZ" sz="1700" dirty="0"/>
              <a:t>	-Rychlým pohybem (např. úder bičem)</a:t>
            </a:r>
          </a:p>
          <a:p>
            <a:pPr marL="0" indent="0">
              <a:buNone/>
            </a:pPr>
            <a:r>
              <a:rPr lang="cs-CZ" sz="1700" dirty="0"/>
              <a:t>	-Prouděním vzduchu okolo ostré hrany (např. hra na flétnu)</a:t>
            </a:r>
          </a:p>
          <a:p>
            <a:pPr marL="0" indent="0">
              <a:buNone/>
            </a:pPr>
            <a:r>
              <a:rPr lang="cs-CZ" sz="1700" dirty="0"/>
              <a:t>	-Prudkou změnou tlaku (např. zatřepání a otevření limonády)</a:t>
            </a:r>
          </a:p>
        </p:txBody>
      </p:sp>
      <p:pic>
        <p:nvPicPr>
          <p:cNvPr id="2050" name="Picture 2" descr="Image result for zvuk">
            <a:extLst>
              <a:ext uri="{FF2B5EF4-FFF2-40B4-BE49-F238E27FC236}">
                <a16:creationId xmlns:a16="http://schemas.microsoft.com/office/drawing/2014/main" id="{D596D473-0D2E-4FBA-9A38-25D3CFBE36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8" r="15438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98481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BE1FB-AB5F-4E18-818D-767D46108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dirty="0"/>
              <a:t>Dělení zvuku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C076C-8F49-46A1-AC8F-16074052D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cs-CZ" sz="2000" dirty="0"/>
              <a:t>Člověk vnímá zvuky v rozsahu přibližně od 16Hz do 20kHz (se stářím tato hranice klesá)</a:t>
            </a:r>
          </a:p>
          <a:p>
            <a:r>
              <a:rPr lang="cs-CZ" sz="2000" dirty="0"/>
              <a:t>Zvuk nižší než 16Hz se nazývá </a:t>
            </a:r>
            <a:r>
              <a:rPr lang="cs-CZ" sz="2000" b="1" dirty="0"/>
              <a:t>infrazvuk</a:t>
            </a:r>
          </a:p>
          <a:p>
            <a:r>
              <a:rPr lang="cs-CZ" sz="2000" dirty="0"/>
              <a:t>Zvuk vyšší než 20kHz se nazývá </a:t>
            </a:r>
            <a:r>
              <a:rPr lang="cs-CZ" sz="2000" b="1" dirty="0"/>
              <a:t>ultrazvuk</a:t>
            </a:r>
          </a:p>
          <a:p>
            <a:endParaRPr lang="cs-CZ" sz="2000" b="1" dirty="0"/>
          </a:p>
          <a:p>
            <a:pPr marL="0" indent="0">
              <a:buNone/>
            </a:pPr>
            <a:r>
              <a:rPr lang="cs-CZ" sz="2000" u="sng" dirty="0"/>
              <a:t>Rozlišujeme dva typy zvuků</a:t>
            </a:r>
          </a:p>
          <a:p>
            <a:pPr marL="0" indent="0">
              <a:buNone/>
            </a:pPr>
            <a:r>
              <a:rPr lang="cs-CZ" sz="2000" dirty="0"/>
              <a:t>	Zvuky hudební = Tóny</a:t>
            </a:r>
          </a:p>
          <a:p>
            <a:pPr marL="0" indent="0">
              <a:buNone/>
            </a:pPr>
            <a:r>
              <a:rPr lang="cs-CZ" sz="2000" dirty="0"/>
              <a:t>	Zvuky nehudební = Hluk</a:t>
            </a:r>
          </a:p>
          <a:p>
            <a:pPr marL="0" indent="0">
              <a:buNone/>
            </a:pPr>
            <a:r>
              <a:rPr lang="cs-CZ" sz="2000" dirty="0"/>
              <a:t>	</a:t>
            </a:r>
          </a:p>
          <a:p>
            <a:pPr marL="0" indent="0">
              <a:buNone/>
            </a:pPr>
            <a:endParaRPr lang="cs-CZ" sz="2000" dirty="0"/>
          </a:p>
          <a:p>
            <a:pPr lvl="1"/>
            <a:endParaRPr lang="cs-CZ" sz="2000" u="sng" dirty="0"/>
          </a:p>
          <a:p>
            <a:endParaRPr lang="cs-CZ" sz="2000" dirty="0"/>
          </a:p>
        </p:txBody>
      </p:sp>
      <p:pic>
        <p:nvPicPr>
          <p:cNvPr id="3074" name="Picture 2" descr="Image result for noty">
            <a:extLst>
              <a:ext uri="{FF2B5EF4-FFF2-40B4-BE49-F238E27FC236}">
                <a16:creationId xmlns:a16="http://schemas.microsoft.com/office/drawing/2014/main" id="{DCC59EBD-CC3E-470B-BD26-39D5A0097E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2" r="25574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45755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8786F-7B24-42F0-93E1-A58B17C13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/>
              <a:t>Vlastnosti zvuku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CC277-5A6B-46CA-B1F7-81A9100BA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cs-CZ" sz="2000" b="1" u="sng" dirty="0"/>
              <a:t>Výška zvuku </a:t>
            </a:r>
            <a:r>
              <a:rPr lang="cs-CZ" sz="2000" dirty="0"/>
              <a:t>– je určena jeho frekvencí</a:t>
            </a:r>
          </a:p>
          <a:p>
            <a:r>
              <a:rPr lang="cs-CZ" sz="2000" dirty="0"/>
              <a:t>Výška zvuku se měří přístroji pro měření zvukových frekvencí, za obvyklých podmínek ji nelze určit sluchem</a:t>
            </a:r>
          </a:p>
          <a:p>
            <a:r>
              <a:rPr lang="cs-CZ" sz="2000" b="1" u="sng" dirty="0"/>
              <a:t>Barva zvuku</a:t>
            </a:r>
            <a:r>
              <a:rPr lang="cs-CZ" sz="2000" dirty="0"/>
              <a:t> – slouží k rozeznání různých zdrojů zvuku, i když mají stejnou výšku</a:t>
            </a:r>
          </a:p>
          <a:p>
            <a:r>
              <a:rPr lang="cs-CZ" sz="2000" b="1" u="sng" dirty="0"/>
              <a:t>Hlasitost a intenzita zvuku</a:t>
            </a:r>
            <a:r>
              <a:rPr lang="cs-CZ" sz="2000" dirty="0"/>
              <a:t> (Dynamika) – je závislá na velikosti akustického tlaku, kterým zvuk působí na náš ušní bubínek</a:t>
            </a:r>
          </a:p>
          <a:p>
            <a:pPr marL="0" indent="0">
              <a:buNone/>
            </a:pPr>
            <a:endParaRPr lang="cs-CZ" sz="2000" b="1" u="sng" dirty="0"/>
          </a:p>
        </p:txBody>
      </p:sp>
      <p:pic>
        <p:nvPicPr>
          <p:cNvPr id="4104" name="Picture 8" descr="Image result for vlastnosti zvůku">
            <a:extLst>
              <a:ext uri="{FF2B5EF4-FFF2-40B4-BE49-F238E27FC236}">
                <a16:creationId xmlns:a16="http://schemas.microsoft.com/office/drawing/2014/main" id="{675FF8AA-A1BA-40E6-A60F-DD1929DB82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2" r="11525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6" name="Straight Connector 76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92B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28181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9BCF5-2C2D-44D0-88E8-0031470E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Hladina intenzity zvuku</a:t>
            </a:r>
          </a:p>
        </p:txBody>
      </p:sp>
      <p:sp>
        <p:nvSpPr>
          <p:cNvPr id="6154" name="Content Placeholder 6151">
            <a:extLst>
              <a:ext uri="{FF2B5EF4-FFF2-40B4-BE49-F238E27FC236}">
                <a16:creationId xmlns:a16="http://schemas.microsoft.com/office/drawing/2014/main" id="{FDCDAA60-355B-4823-AD2D-C93C64DB5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en-US" sz="1700"/>
              <a:t>Rozdí</a:t>
            </a:r>
            <a:r>
              <a:rPr lang="cs-CZ" sz="1700"/>
              <a:t>l</a:t>
            </a:r>
            <a:r>
              <a:rPr lang="en-US" sz="1700"/>
              <a:t> v </a:t>
            </a:r>
            <a:r>
              <a:rPr lang="en-US" sz="1700" b="1"/>
              <a:t>intenzitě</a:t>
            </a:r>
            <a:r>
              <a:rPr lang="en-US" sz="1700"/>
              <a:t> zvuku mezi slabým zvukem, který již můžeme slyšet a silným, který nám působí bolest, při frekvenci 1 kHz je v řádech </a:t>
            </a:r>
            <a:r>
              <a:rPr lang="en-US" sz="1700" b="1"/>
              <a:t>bilionů</a:t>
            </a:r>
            <a:endParaRPr lang="cs-CZ" sz="1700" b="1"/>
          </a:p>
          <a:p>
            <a:r>
              <a:rPr lang="cs-CZ" sz="1700"/>
              <a:t> Z tohoto důvodu se zavedla veličina bely (B), častěji používané decibely (dB)</a:t>
            </a:r>
          </a:p>
          <a:p>
            <a:pPr marL="0" indent="0">
              <a:buNone/>
            </a:pPr>
            <a:r>
              <a:rPr lang="cs-CZ" sz="1700" b="1" u="sng"/>
              <a:t>Jednotka Fón </a:t>
            </a:r>
            <a:r>
              <a:rPr lang="cs-CZ" sz="1700"/>
              <a:t>(Ph)</a:t>
            </a:r>
            <a:endParaRPr lang="cs-CZ" sz="1700" u="sng"/>
          </a:p>
          <a:p>
            <a:r>
              <a:rPr lang="cs-CZ" sz="1700"/>
              <a:t>Jednotka hladiny hlasitosti = subjektivní hlasitost (vnímána sluchem)</a:t>
            </a:r>
          </a:p>
          <a:p>
            <a:pPr marL="0" indent="0">
              <a:buNone/>
            </a:pPr>
            <a:r>
              <a:rPr lang="cs-CZ" sz="1700" b="1" u="sng"/>
              <a:t>Izofóny</a:t>
            </a:r>
            <a:r>
              <a:rPr lang="cs-CZ" sz="1700"/>
              <a:t> – křivka stejné hlasitosti</a:t>
            </a:r>
          </a:p>
          <a:p>
            <a:r>
              <a:rPr lang="cs-CZ" sz="1700"/>
              <a:t>Nulová izofóna – práh slyšení</a:t>
            </a:r>
          </a:p>
          <a:p>
            <a:r>
              <a:rPr lang="cs-CZ" sz="1700"/>
              <a:t>izofóna na hladině 120 dB - práh bolesti</a:t>
            </a:r>
          </a:p>
          <a:p>
            <a:endParaRPr lang="cs-CZ" sz="1700"/>
          </a:p>
        </p:txBody>
      </p:sp>
      <p:pic>
        <p:nvPicPr>
          <p:cNvPr id="6148" name="Picture 4" descr="Image result for hladina intenzity zvuku">
            <a:extLst>
              <a:ext uri="{FF2B5EF4-FFF2-40B4-BE49-F238E27FC236}">
                <a16:creationId xmlns:a16="http://schemas.microsoft.com/office/drawing/2014/main" id="{316D7AD3-2004-437B-BF21-22DC3BCE13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56"/>
          <a:stretch/>
        </p:blipFill>
        <p:spPr bwMode="auto">
          <a:xfrm>
            <a:off x="5120640" y="1904281"/>
            <a:ext cx="6233160" cy="427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C5A2FE8D-DEE8-4916-86E2-7C409B0982DD}"/>
              </a:ext>
            </a:extLst>
          </p:cNvPr>
          <p:cNvCxnSpPr>
            <a:cxnSpLocks/>
          </p:cNvCxnSpPr>
          <p:nvPr/>
        </p:nvCxnSpPr>
        <p:spPr>
          <a:xfrm>
            <a:off x="914400" y="1530220"/>
            <a:ext cx="5181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23535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70CA3-92C3-48AF-8371-AFB89D0E1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dirty="0"/>
              <a:t>Poškození sluchu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457DC4-E690-4D7C-A0E3-09438FD8D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cs-CZ" sz="2000" dirty="0"/>
              <a:t>Sluch je velmi citlivý a lehce zranitelný smysl</a:t>
            </a:r>
          </a:p>
          <a:p>
            <a:r>
              <a:rPr lang="cs-CZ" sz="2000" dirty="0"/>
              <a:t>Omezená schopnost sluchu se nazývá nedoslýchavost</a:t>
            </a:r>
          </a:p>
          <a:p>
            <a:r>
              <a:rPr lang="cs-CZ" sz="2000" dirty="0"/>
              <a:t>Úplná ztráta sluchu se nazývá hluchota</a:t>
            </a:r>
          </a:p>
          <a:p>
            <a:r>
              <a:rPr lang="cs-CZ" sz="2000" dirty="0"/>
              <a:t>Poškození sluchu může být vrozené, získané v důsledku nemoci, operace, či působením hluku</a:t>
            </a:r>
          </a:p>
          <a:p>
            <a:r>
              <a:rPr lang="cs-CZ" sz="2000" dirty="0"/>
              <a:t>K poškození sluchu dochází už když zvuk překročí </a:t>
            </a:r>
            <a:r>
              <a:rPr lang="cs-CZ" sz="2000" b="1" dirty="0"/>
              <a:t>140 dB </a:t>
            </a:r>
          </a:p>
          <a:p>
            <a:r>
              <a:rPr lang="cs-CZ" sz="2000" dirty="0"/>
              <a:t>Člověk si může poškodit sluch, když se trvale pohybuje v prostředí hlukem překračující </a:t>
            </a:r>
            <a:r>
              <a:rPr lang="cs-CZ" sz="2000" b="1" dirty="0"/>
              <a:t>85 dB</a:t>
            </a:r>
          </a:p>
          <a:p>
            <a:endParaRPr lang="cs-CZ" sz="2000" b="1" dirty="0"/>
          </a:p>
        </p:txBody>
      </p:sp>
      <p:pic>
        <p:nvPicPr>
          <p:cNvPr id="5126" name="Picture 6" descr="Image result for poškození sluchu">
            <a:extLst>
              <a:ext uri="{FF2B5EF4-FFF2-40B4-BE49-F238E27FC236}">
                <a16:creationId xmlns:a16="http://schemas.microsoft.com/office/drawing/2014/main" id="{9066225D-2628-4BF9-92AB-A99610306C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4" r="36614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AB84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25673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4AB01-A096-40C9-950A-979E10BA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Zkoumání zvuků z hlediska hlučnosti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932A93E-BD0D-4180-B1D8-EDA4258116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7467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6D43A1B8-D6E9-4796-998F-28BEE796FCE6}"/>
              </a:ext>
            </a:extLst>
          </p:cNvPr>
          <p:cNvCxnSpPr>
            <a:cxnSpLocks/>
          </p:cNvCxnSpPr>
          <p:nvPr/>
        </p:nvCxnSpPr>
        <p:spPr>
          <a:xfrm>
            <a:off x="2072081" y="1560352"/>
            <a:ext cx="80366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6466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0B9AB1E-64C2-4459-825E-AEE85D15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78132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386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Zvuk z hlediska hlučnosti</vt:lpstr>
      <vt:lpstr>Obecně</vt:lpstr>
      <vt:lpstr>Dělení zvuku</vt:lpstr>
      <vt:lpstr>Vlastnosti zvuku</vt:lpstr>
      <vt:lpstr>Hladina intenzity zvuku</vt:lpstr>
      <vt:lpstr>Poškození sluchu</vt:lpstr>
      <vt:lpstr>Zkoumání zvuků z hlediska hlučnosti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 z hlediska hlučnosti</dc:title>
  <dc:creator>prochazka.jan.03@seznam.cz</dc:creator>
  <cp:lastModifiedBy>Krajčová Věra</cp:lastModifiedBy>
  <cp:revision>5</cp:revision>
  <dcterms:created xsi:type="dcterms:W3CDTF">2020-03-27T10:20:39Z</dcterms:created>
  <dcterms:modified xsi:type="dcterms:W3CDTF">2020-03-28T23:23:04Z</dcterms:modified>
</cp:coreProperties>
</file>